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92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6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52" d="100"/>
          <a:sy n="52" d="100"/>
        </p:scale>
        <p:origin x="-54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20615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nutrition.org.uk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Factors affecting food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Time of day and occasion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45924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The time of day will influence food choice – people may not eat the same for breakfast as they would for their main meal of the day.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The occasion will also impact on food choice – this could be a celebration such as a birthday or wedding or maybe a religious occasion such as Christmas or Passover</a:t>
            </a:r>
            <a:r>
              <a:rPr lang="en-GB" altLang="en-US" sz="2000" dirty="0">
                <a:ea typeface="ヒラギノ角ゴ Pro W3" charset="-128"/>
              </a:rPr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7" descr="S:\Shared\BNF Photographs\iStock Photo Images\Foods and drinks\Breakfasts\Blueberry por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7405" y="1772601"/>
            <a:ext cx="19637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:\Shared\BNF Photographs\iStock Photo Images\Foods and drinks\Seasonal\Christmas pudd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7405" y="3291092"/>
            <a:ext cx="19637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:\Shared\BNF Photographs\iStock Photo Images\Foods and drinks\Seasonal\Hot cross bu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5929" y="4839745"/>
            <a:ext cx="2249487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preferences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28953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Not everyone likes the same food. 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The taste, odour, appearance, shape and colour of food can affect people in different ways.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Which senses do we use when making our food choices?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 descr="C:\Users\fmeek\Dropbox\Images for MEI spring poster\shutterstock_336266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247" y="1986910"/>
            <a:ext cx="2006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fmeek\Dropbox\Images for MEI spring poster\shutterstock_128857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7965" y="4038600"/>
            <a:ext cx="2101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Social and economic considerations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39638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Lack of competence and confidence in the kitchen – people may choose to buy ready made, frozen or dried foods that are easy to prepare and cook and that require only basic cooking skills.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Lack of time – many people work long hours and either haven’t got the time or do not wish to spend time cooking at home.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462" y="2117875"/>
            <a:ext cx="3177041" cy="2118027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7462" y="4331814"/>
            <a:ext cx="3127261" cy="194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218693" y="6261505"/>
            <a:ext cx="3078162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latin typeface="Calibri" panose="020F0502020204030204"/>
                <a:ea typeface="+mn-ea"/>
              </a:rPr>
              <a:t>Source: ONS/Kantar </a:t>
            </a:r>
            <a:r>
              <a:rPr lang="en-GB" sz="900" dirty="0" err="1">
                <a:latin typeface="Calibri" panose="020F0502020204030204"/>
                <a:ea typeface="+mn-ea"/>
              </a:rPr>
              <a:t>Worldpanel</a:t>
            </a:r>
            <a:r>
              <a:rPr lang="en-GB" sz="900" dirty="0">
                <a:latin typeface="Calibri" panose="020F0502020204030204"/>
                <a:ea typeface="+mn-ea"/>
              </a:rPr>
              <a:t> Usage</a:t>
            </a:r>
          </a:p>
        </p:txBody>
      </p:sp>
    </p:spTree>
    <p:extLst>
      <p:ext uri="{BB962C8B-B14F-4D97-AF65-F5344CB8AC3E}">
        <p14:creationId xmlns:p14="http://schemas.microsoft.com/office/powerpoint/2010/main" val="374121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Social and economic considerations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559581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Development of ready meals – because people lack time and have labour saving equipment (such as microwaves) the amount and range of convenience foods has grown.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Smaller households – an increasing number of people now live alone and this may well affect their food choices.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In 1960, 40% of households were 1-2 people and in 2016, this had risen to 63%.</a:t>
            </a:r>
          </a:p>
          <a:p>
            <a:pPr marL="0" indent="0">
              <a:buFont typeface="Arial" pitchFamily="34" charset="0"/>
              <a:buNone/>
            </a:pPr>
            <a:endParaRPr lang="en-GB" sz="2000" b="1" dirty="0">
              <a:solidFill>
                <a:srgbClr val="0082CA">
                  <a:lumMod val="50000"/>
                </a:srgbClr>
              </a:solidFill>
              <a:latin typeface="Ubuntu" panose="020B0504030602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2027, more than a third of the population will be over 60.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7" descr="S:\Shared\BNF Photographs\iStock Photo Images\People\Older adults\Elderly l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4872" y="4474403"/>
            <a:ext cx="2116138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03382" y="6160578"/>
            <a:ext cx="3078162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latin typeface="Calibri" panose="020F0502020204030204"/>
                <a:ea typeface="+mn-ea"/>
              </a:rPr>
              <a:t>Source: ONS/Kantar </a:t>
            </a:r>
            <a:r>
              <a:rPr lang="en-GB" sz="900" dirty="0" err="1">
                <a:latin typeface="Calibri" panose="020F0502020204030204"/>
                <a:ea typeface="+mn-ea"/>
              </a:rPr>
              <a:t>Worldpanel</a:t>
            </a:r>
            <a:r>
              <a:rPr lang="en-GB" sz="900" dirty="0">
                <a:latin typeface="Calibri" panose="020F0502020204030204"/>
                <a:ea typeface="+mn-ea"/>
              </a:rPr>
              <a:t> Usage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41" y="2034120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7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Social and economic considerations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54038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Eating out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Since 2013, eating out expenditure has risen by 9.5 per cent. The average money spent on all food and drink eaten out is £13.48 per person per week.</a:t>
            </a:r>
          </a:p>
          <a:p>
            <a:pPr marL="0" indent="0">
              <a:buNone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However, energy intake from eating out was 9.6 per cent lower in 2015 than in 2012. </a:t>
            </a:r>
          </a:p>
          <a:p>
            <a:pPr marL="0" indent="0">
              <a:buNone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Average energy intake from eating out was 240 kcal per person per day in 2015 accounting for 11 per cent of total energy intake.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720" y="2264090"/>
            <a:ext cx="2644115" cy="1763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600" y="4208963"/>
            <a:ext cx="2603235" cy="1735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58720" y="60579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Family food survey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54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Social and economic considerations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24153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Body image and peer pressure can both influence the food that people choose to buy, cook and eat.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 balanced diet, together with regular physical activity, can help to maintain a healthy weight. Eating the right balance of a wide range of foods provides most people with the energy and nutrients that they need to stay healthy.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S:\Shared\BNF Photographs\iStock Photo Images\People\Drinking 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0599" y="2571092"/>
            <a:ext cx="16573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9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Environmental and ethical considerations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36324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Human and animal welfare along with fair trading, scientific intervention in the food chain and the impact of food production on the environment can be of a high social concern for some people.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Some considerations when buying food might be: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fair trading – ensuring that farmers in less economically developed countries get a fair deal;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7" descr="Elm house cow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7331" y="2283798"/>
            <a:ext cx="2347144" cy="175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:\Users\Jenny\AppData\Local\Microsoft\Windows\INetCache\IE\0RYEYTLC\How-to-grow-tissue-culture-bananas-in-Kenya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8907" y="4371092"/>
            <a:ext cx="2345568" cy="17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7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Environmental and ethical considerations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84667" cy="3600000"/>
          </a:xfrm>
        </p:spPr>
        <p:txBody>
          <a:bodyPr/>
          <a:lstStyle/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local foods – buying locally supports local business and farmers and some believe that food produced locally is more sustainable;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seasonal food – this can be fresher, tastier and more nutritious than out of season food;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genetically modified (GM) food – scientific intervention is used to change a plant, animal or micro-organism’s genes or to insert one gene from another organism;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 descr="S:\Shared\BNF Photographs\iStock Photo Images\Farming\Apple 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4034" y="2283798"/>
            <a:ext cx="2475523" cy="16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enny\AppData\Local\Microsoft\Windows\INetCache\IE\W52D0TNO\stock-photo-fresh-organic-produce-on-sale-at-the-local-farmers-market-206348365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4034" y="4310062"/>
            <a:ext cx="2475523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2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Environmental and ethical considerations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58838" cy="3600000"/>
          </a:xfrm>
        </p:spPr>
        <p:txBody>
          <a:bodyPr/>
          <a:lstStyle/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organic food – food sold as ‘organic’ must come from growers, processors and importers who are registered and approved by organic certification bodies, which are shown on the food label;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free range – animals are allowed to roam freely outside: this food may be more expensive;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:\Users\Jenny\AppData\Local\Microsoft\Windows\INetCache\IE\6T7W4HTR\SRI-hybrid-rice-field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0045" y="2283798"/>
            <a:ext cx="2684463" cy="20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:\Shared\BNF Photographs\iStock Photo Images\Farming\iStock_000001658616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0045" y="4371092"/>
            <a:ext cx="27130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3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provenance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84667" cy="36000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Food provenance means </a:t>
            </a:r>
            <a:r>
              <a:rPr lang="en-GB" sz="2000" u="sng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ingredients and the foods made from them originally come from.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consumers want to know where their food originated.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970" y="2571092"/>
            <a:ext cx="4702629" cy="21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3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Factors affecting food choice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60324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All </a:t>
            </a: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around the world, people choose to eat different food for many different reasons, such as: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individual energy and nutrient needs;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diet and health;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religion and culture;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cost of food;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availability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.</a:t>
            </a: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pic>
        <p:nvPicPr>
          <p:cNvPr id="4" name="Picture 4" descr="S:\Shared\BNF Photographs\iStock Photo Images\People\Family\Family in 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2388" y="2451100"/>
            <a:ext cx="30575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provenance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27467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Protected Geographical Indication (PGI)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b="1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Products which must be produced, processed or prepared within the geographical area and have a reputation, features or certain qualities attributable to that area.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778" y="2283798"/>
            <a:ext cx="2076450" cy="209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75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provenance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333593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Protected Geographical Indication (PGI)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Two </a:t>
            </a: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British products with PGI are:</a:t>
            </a:r>
          </a:p>
          <a:p>
            <a:pPr marL="0" indent="0">
              <a:buFont typeface="Arial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Welsh lamb – </a:t>
            </a:r>
            <a:r>
              <a:rPr lang="en-GB" sz="2000" dirty="0"/>
              <a:t>Welsh lamb is derived from the sheep breeds of </a:t>
            </a:r>
            <a:r>
              <a:rPr lang="en-GB" sz="2000" dirty="0" smtClean="0"/>
              <a:t>Wales and lambs are raised extensively on grassland;</a:t>
            </a:r>
          </a:p>
          <a:p>
            <a:r>
              <a:rPr lang="en-GB" sz="2000" dirty="0" smtClean="0"/>
              <a:t>traditional </a:t>
            </a:r>
            <a:r>
              <a:rPr lang="en-GB" sz="2000" dirty="0"/>
              <a:t>Cumberland Sausage -  is a spiral coil shaped seasoned pork sausage. Its most distinctive feature is that, unlike other sausages, it is not linked but long and coiled.</a:t>
            </a:r>
            <a:endParaRPr lang="en-US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6" descr="https://www.eatwelshlambandwelshbeef.com/application/files/cache/48c4c1995c23b800ff9b68cea2ba592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0886" y="2945353"/>
            <a:ext cx="1222288" cy="162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474" y="4666716"/>
            <a:ext cx="2265015" cy="150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911" y="1560732"/>
            <a:ext cx="34099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provenance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8210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Traditional Speciality Guaranteed (TSG)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Products which are traditional or have customary names and have a set of features which distinguish them from other similar products.  </a:t>
            </a: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These features must not be due to the geographical area the product is produced in nor entirely based on technical advances in the method of production.</a:t>
            </a:r>
          </a:p>
          <a:p>
            <a:pPr marL="0" indent="0">
              <a:buFont typeface="Arial" pitchFamily="34" charset="0"/>
              <a:buNone/>
            </a:pPr>
            <a:endParaRPr lang="en-GB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Image result for traditional speciality guaranteed li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89359" y="2599441"/>
            <a:ext cx="1799829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08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provenance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07181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Traditional Speciality Guaranteed (TSG)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Two examples of British products with TSG are:</a:t>
            </a:r>
          </a:p>
          <a:p>
            <a:pPr marL="0" indent="0">
              <a:buFont typeface="Arial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Gloucestershire Old Spots Pork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the first breed of any species in the world to be awarded TSG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status;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r>
              <a:rPr lang="en-US" altLang="en-US" sz="2000" dirty="0" err="1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Pembrokeshire</a:t>
            </a: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earlies – Welsh potatoes that are harvested earlier than many other UK varieties, usually in the first week of May.</a:t>
            </a: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Image result for Pembrokeshire early potato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2077" y="3832176"/>
            <a:ext cx="1754187" cy="23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41" y="1676747"/>
            <a:ext cx="3058194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provenance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55524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Protected Designation of Origin (PDO)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b="1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Products which are produced, processed and prepared within a particular geographical area and have a reputation, features or certain qualities attributable to that area.</a:t>
            </a:r>
          </a:p>
          <a:p>
            <a:pPr marL="0" indent="0">
              <a:buFont typeface="Arial" pitchFamily="34" charset="0"/>
              <a:buNone/>
            </a:pPr>
            <a:endParaRPr lang="en-US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Image result for traditional speciality guaranteed li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5849" y="2571092"/>
            <a:ext cx="1466850" cy="14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3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provenance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283798"/>
            <a:ext cx="7822326" cy="380793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Protected Designation of Origin (PDO)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Two examples of British products with PDO are:</a:t>
            </a:r>
          </a:p>
          <a:p>
            <a:pPr marL="0" indent="0">
              <a:buFont typeface="Arial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Orkney beef – </a:t>
            </a: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Orkney Beef farming is the widespread use of Aberdeen Angus and Shorthorn cross breeding cows which give the beef its distinctive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characteristics; </a:t>
            </a:r>
            <a:endParaRPr lang="en-US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Beacon Fell Traditional Lancashire cheese - made exclusively in the Preston area from local milk which is pasteurised. Cylindrical shaped cheese made from the curd of two or three days. The cheese is lightly pressed for 2 days, waxed or buttered or cloth bound and is fully mature at 6 months. </a:t>
            </a: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482" y="1563798"/>
            <a:ext cx="2364629" cy="1775619"/>
          </a:xfrm>
          <a:prstGeom prst="rect">
            <a:avLst/>
          </a:prstGeom>
        </p:spPr>
      </p:pic>
      <p:pic>
        <p:nvPicPr>
          <p:cNvPr id="5" name="Picture 2" descr="http://www.cheeseboard.co.uk/userfiles/image/Beacon_Fell_Trad_Lancs_pho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6536" y="4187766"/>
            <a:ext cx="2441575" cy="162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Food assurance schemes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802038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b="1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Red Tractor </a:t>
            </a: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Red Tractor assurance standards cover food safety, animal welfare, environmental protection and traceability.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Red Tractor logo tells the consumer that the food has been checked every step of the way and can be traced back to the farm source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Red Tractor logo appears on these products: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meat - beef, lamb, pork, chicken, turkey;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dairy - milk, cheese, cream;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cereals and flour;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fruit, vegetables and salads;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sugar.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542" y="4051986"/>
            <a:ext cx="3739376" cy="12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33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Food assurance schemes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1603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British Lion mark</a:t>
            </a:r>
          </a:p>
          <a:p>
            <a:pPr>
              <a:spcBef>
                <a:spcPct val="0"/>
              </a:spcBef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quality code of practice that ensures eggs have been produced to the highest standards of food safety. </a:t>
            </a:r>
          </a:p>
          <a:p>
            <a:pPr>
              <a:spcBef>
                <a:spcPct val="0"/>
              </a:spcBef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code covers the entire production chain and ensures strict food safety controls including the guarantee that all hens are vaccinated against Salmonella and a ‘passport’ system ensuring that all hens, eggs and feed are fully traceable</a:t>
            </a:r>
            <a:r>
              <a:rPr lang="en-GB" altLang="en-US" sz="2000" dirty="0"/>
              <a:t>.</a:t>
            </a:r>
            <a:endParaRPr lang="en-US" altLang="en-US" sz="2000" dirty="0"/>
          </a:p>
          <a:p>
            <a:endParaRPr lang="en-GB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9400119" y="2276872"/>
            <a:ext cx="2521990" cy="2619577"/>
          </a:xfrm>
          <a:custGeom>
            <a:avLst/>
            <a:gdLst/>
            <a:ahLst/>
            <a:cxnLst>
              <a:cxn ang="0">
                <a:pos x="2337" y="2"/>
              </a:cxn>
              <a:cxn ang="0">
                <a:pos x="2537" y="22"/>
              </a:cxn>
              <a:cxn ang="0">
                <a:pos x="2721" y="63"/>
              </a:cxn>
              <a:cxn ang="0">
                <a:pos x="2887" y="128"/>
              </a:cxn>
              <a:cxn ang="0">
                <a:pos x="3030" y="220"/>
              </a:cxn>
              <a:cxn ang="0">
                <a:pos x="3147" y="339"/>
              </a:cxn>
              <a:cxn ang="0">
                <a:pos x="3232" y="491"/>
              </a:cxn>
              <a:cxn ang="0">
                <a:pos x="3270" y="614"/>
              </a:cxn>
              <a:cxn ang="0">
                <a:pos x="3277" y="661"/>
              </a:cxn>
              <a:cxn ang="0">
                <a:pos x="3288" y="756"/>
              </a:cxn>
              <a:cxn ang="0">
                <a:pos x="3300" y="893"/>
              </a:cxn>
              <a:cxn ang="0">
                <a:pos x="3308" y="1065"/>
              </a:cxn>
              <a:cxn ang="0">
                <a:pos x="3309" y="1262"/>
              </a:cxn>
              <a:cxn ang="0">
                <a:pos x="3298" y="1478"/>
              </a:cxn>
              <a:cxn ang="0">
                <a:pos x="3271" y="1703"/>
              </a:cxn>
              <a:cxn ang="0">
                <a:pos x="3242" y="1859"/>
              </a:cxn>
              <a:cxn ang="0">
                <a:pos x="3236" y="1910"/>
              </a:cxn>
              <a:cxn ang="0">
                <a:pos x="3215" y="2011"/>
              </a:cxn>
              <a:cxn ang="0">
                <a:pos x="3174" y="2153"/>
              </a:cxn>
              <a:cxn ang="0">
                <a:pos x="3105" y="2323"/>
              </a:cxn>
              <a:cxn ang="0">
                <a:pos x="3000" y="2512"/>
              </a:cxn>
              <a:cxn ang="0">
                <a:pos x="2878" y="2676"/>
              </a:cxn>
              <a:cxn ang="0">
                <a:pos x="2778" y="2790"/>
              </a:cxn>
              <a:cxn ang="0">
                <a:pos x="2664" y="2911"/>
              </a:cxn>
              <a:cxn ang="0">
                <a:pos x="2532" y="3033"/>
              </a:cxn>
              <a:cxn ang="0">
                <a:pos x="2381" y="3150"/>
              </a:cxn>
              <a:cxn ang="0">
                <a:pos x="2207" y="3255"/>
              </a:cxn>
              <a:cxn ang="0">
                <a:pos x="2008" y="3342"/>
              </a:cxn>
              <a:cxn ang="0">
                <a:pos x="1781" y="3405"/>
              </a:cxn>
              <a:cxn ang="0">
                <a:pos x="1524" y="3435"/>
              </a:cxn>
              <a:cxn ang="0">
                <a:pos x="1273" y="3425"/>
              </a:cxn>
              <a:cxn ang="0">
                <a:pos x="1054" y="3370"/>
              </a:cxn>
              <a:cxn ang="0">
                <a:pos x="856" y="3274"/>
              </a:cxn>
              <a:cxn ang="0">
                <a:pos x="679" y="3143"/>
              </a:cxn>
              <a:cxn ang="0">
                <a:pos x="524" y="2984"/>
              </a:cxn>
              <a:cxn ang="0">
                <a:pos x="389" y="2805"/>
              </a:cxn>
              <a:cxn ang="0">
                <a:pos x="274" y="2613"/>
              </a:cxn>
              <a:cxn ang="0">
                <a:pos x="180" y="2412"/>
              </a:cxn>
              <a:cxn ang="0">
                <a:pos x="107" y="2211"/>
              </a:cxn>
              <a:cxn ang="0">
                <a:pos x="52" y="2016"/>
              </a:cxn>
              <a:cxn ang="0">
                <a:pos x="17" y="1834"/>
              </a:cxn>
              <a:cxn ang="0">
                <a:pos x="1" y="1672"/>
              </a:cxn>
              <a:cxn ang="0">
                <a:pos x="8" y="1494"/>
              </a:cxn>
              <a:cxn ang="0">
                <a:pos x="50" y="1295"/>
              </a:cxn>
              <a:cxn ang="0">
                <a:pos x="130" y="1091"/>
              </a:cxn>
              <a:cxn ang="0">
                <a:pos x="244" y="890"/>
              </a:cxn>
              <a:cxn ang="0">
                <a:pos x="396" y="698"/>
              </a:cxn>
              <a:cxn ang="0">
                <a:pos x="583" y="519"/>
              </a:cxn>
              <a:cxn ang="0">
                <a:pos x="807" y="359"/>
              </a:cxn>
              <a:cxn ang="0">
                <a:pos x="1066" y="225"/>
              </a:cxn>
              <a:cxn ang="0">
                <a:pos x="1361" y="121"/>
              </a:cxn>
              <a:cxn ang="0">
                <a:pos x="1614" y="65"/>
              </a:cxn>
              <a:cxn ang="0">
                <a:pos x="1835" y="28"/>
              </a:cxn>
              <a:cxn ang="0">
                <a:pos x="2126" y="2"/>
              </a:cxn>
            </a:cxnLst>
            <a:rect l="0" t="0" r="r" b="b"/>
            <a:pathLst>
              <a:path w="3310" h="3437">
                <a:moveTo>
                  <a:pt x="2198" y="0"/>
                </a:moveTo>
                <a:lnTo>
                  <a:pt x="2268" y="0"/>
                </a:lnTo>
                <a:lnTo>
                  <a:pt x="2337" y="2"/>
                </a:lnTo>
                <a:lnTo>
                  <a:pt x="2405" y="6"/>
                </a:lnTo>
                <a:lnTo>
                  <a:pt x="2472" y="12"/>
                </a:lnTo>
                <a:lnTo>
                  <a:pt x="2537" y="22"/>
                </a:lnTo>
                <a:lnTo>
                  <a:pt x="2600" y="32"/>
                </a:lnTo>
                <a:lnTo>
                  <a:pt x="2662" y="46"/>
                </a:lnTo>
                <a:lnTo>
                  <a:pt x="2721" y="63"/>
                </a:lnTo>
                <a:lnTo>
                  <a:pt x="2779" y="82"/>
                </a:lnTo>
                <a:lnTo>
                  <a:pt x="2835" y="104"/>
                </a:lnTo>
                <a:lnTo>
                  <a:pt x="2887" y="128"/>
                </a:lnTo>
                <a:lnTo>
                  <a:pt x="2937" y="155"/>
                </a:lnTo>
                <a:lnTo>
                  <a:pt x="2985" y="185"/>
                </a:lnTo>
                <a:lnTo>
                  <a:pt x="3030" y="220"/>
                </a:lnTo>
                <a:lnTo>
                  <a:pt x="3072" y="257"/>
                </a:lnTo>
                <a:lnTo>
                  <a:pt x="3111" y="296"/>
                </a:lnTo>
                <a:lnTo>
                  <a:pt x="3147" y="339"/>
                </a:lnTo>
                <a:lnTo>
                  <a:pt x="3178" y="386"/>
                </a:lnTo>
                <a:lnTo>
                  <a:pt x="3206" y="437"/>
                </a:lnTo>
                <a:lnTo>
                  <a:pt x="3232" y="491"/>
                </a:lnTo>
                <a:lnTo>
                  <a:pt x="3253" y="549"/>
                </a:lnTo>
                <a:lnTo>
                  <a:pt x="3269" y="611"/>
                </a:lnTo>
                <a:lnTo>
                  <a:pt x="3270" y="614"/>
                </a:lnTo>
                <a:lnTo>
                  <a:pt x="3271" y="623"/>
                </a:lnTo>
                <a:lnTo>
                  <a:pt x="3273" y="639"/>
                </a:lnTo>
                <a:lnTo>
                  <a:pt x="3277" y="661"/>
                </a:lnTo>
                <a:lnTo>
                  <a:pt x="3280" y="687"/>
                </a:lnTo>
                <a:lnTo>
                  <a:pt x="3284" y="720"/>
                </a:lnTo>
                <a:lnTo>
                  <a:pt x="3288" y="756"/>
                </a:lnTo>
                <a:lnTo>
                  <a:pt x="3292" y="798"/>
                </a:lnTo>
                <a:lnTo>
                  <a:pt x="3297" y="844"/>
                </a:lnTo>
                <a:lnTo>
                  <a:pt x="3300" y="893"/>
                </a:lnTo>
                <a:lnTo>
                  <a:pt x="3304" y="948"/>
                </a:lnTo>
                <a:lnTo>
                  <a:pt x="3306" y="1004"/>
                </a:lnTo>
                <a:lnTo>
                  <a:pt x="3308" y="1065"/>
                </a:lnTo>
                <a:lnTo>
                  <a:pt x="3310" y="1128"/>
                </a:lnTo>
                <a:lnTo>
                  <a:pt x="3310" y="1194"/>
                </a:lnTo>
                <a:lnTo>
                  <a:pt x="3309" y="1262"/>
                </a:lnTo>
                <a:lnTo>
                  <a:pt x="3307" y="1332"/>
                </a:lnTo>
                <a:lnTo>
                  <a:pt x="3303" y="1405"/>
                </a:lnTo>
                <a:lnTo>
                  <a:pt x="3298" y="1478"/>
                </a:lnTo>
                <a:lnTo>
                  <a:pt x="3291" y="1552"/>
                </a:lnTo>
                <a:lnTo>
                  <a:pt x="3282" y="1628"/>
                </a:lnTo>
                <a:lnTo>
                  <a:pt x="3271" y="1703"/>
                </a:lnTo>
                <a:lnTo>
                  <a:pt x="3258" y="1780"/>
                </a:lnTo>
                <a:lnTo>
                  <a:pt x="3242" y="1856"/>
                </a:lnTo>
                <a:lnTo>
                  <a:pt x="3242" y="1859"/>
                </a:lnTo>
                <a:lnTo>
                  <a:pt x="3241" y="1870"/>
                </a:lnTo>
                <a:lnTo>
                  <a:pt x="3239" y="1888"/>
                </a:lnTo>
                <a:lnTo>
                  <a:pt x="3236" y="1910"/>
                </a:lnTo>
                <a:lnTo>
                  <a:pt x="3231" y="1939"/>
                </a:lnTo>
                <a:lnTo>
                  <a:pt x="3223" y="1972"/>
                </a:lnTo>
                <a:lnTo>
                  <a:pt x="3215" y="2011"/>
                </a:lnTo>
                <a:lnTo>
                  <a:pt x="3203" y="2054"/>
                </a:lnTo>
                <a:lnTo>
                  <a:pt x="3190" y="2101"/>
                </a:lnTo>
                <a:lnTo>
                  <a:pt x="3174" y="2153"/>
                </a:lnTo>
                <a:lnTo>
                  <a:pt x="3154" y="2207"/>
                </a:lnTo>
                <a:lnTo>
                  <a:pt x="3131" y="2264"/>
                </a:lnTo>
                <a:lnTo>
                  <a:pt x="3105" y="2323"/>
                </a:lnTo>
                <a:lnTo>
                  <a:pt x="3073" y="2384"/>
                </a:lnTo>
                <a:lnTo>
                  <a:pt x="3039" y="2447"/>
                </a:lnTo>
                <a:lnTo>
                  <a:pt x="3000" y="2512"/>
                </a:lnTo>
                <a:lnTo>
                  <a:pt x="2956" y="2577"/>
                </a:lnTo>
                <a:lnTo>
                  <a:pt x="2908" y="2642"/>
                </a:lnTo>
                <a:lnTo>
                  <a:pt x="2878" y="2676"/>
                </a:lnTo>
                <a:lnTo>
                  <a:pt x="2846" y="2713"/>
                </a:lnTo>
                <a:lnTo>
                  <a:pt x="2813" y="2751"/>
                </a:lnTo>
                <a:lnTo>
                  <a:pt x="2778" y="2790"/>
                </a:lnTo>
                <a:lnTo>
                  <a:pt x="2741" y="2829"/>
                </a:lnTo>
                <a:lnTo>
                  <a:pt x="2704" y="2870"/>
                </a:lnTo>
                <a:lnTo>
                  <a:pt x="2664" y="2911"/>
                </a:lnTo>
                <a:lnTo>
                  <a:pt x="2622" y="2952"/>
                </a:lnTo>
                <a:lnTo>
                  <a:pt x="2578" y="2993"/>
                </a:lnTo>
                <a:lnTo>
                  <a:pt x="2532" y="3033"/>
                </a:lnTo>
                <a:lnTo>
                  <a:pt x="2484" y="3072"/>
                </a:lnTo>
                <a:lnTo>
                  <a:pt x="2433" y="3112"/>
                </a:lnTo>
                <a:lnTo>
                  <a:pt x="2381" y="3150"/>
                </a:lnTo>
                <a:lnTo>
                  <a:pt x="2325" y="3187"/>
                </a:lnTo>
                <a:lnTo>
                  <a:pt x="2268" y="3221"/>
                </a:lnTo>
                <a:lnTo>
                  <a:pt x="2207" y="3255"/>
                </a:lnTo>
                <a:lnTo>
                  <a:pt x="2143" y="3286"/>
                </a:lnTo>
                <a:lnTo>
                  <a:pt x="2077" y="3315"/>
                </a:lnTo>
                <a:lnTo>
                  <a:pt x="2008" y="3342"/>
                </a:lnTo>
                <a:lnTo>
                  <a:pt x="1936" y="3366"/>
                </a:lnTo>
                <a:lnTo>
                  <a:pt x="1859" y="3387"/>
                </a:lnTo>
                <a:lnTo>
                  <a:pt x="1781" y="3405"/>
                </a:lnTo>
                <a:lnTo>
                  <a:pt x="1699" y="3418"/>
                </a:lnTo>
                <a:lnTo>
                  <a:pt x="1613" y="3429"/>
                </a:lnTo>
                <a:lnTo>
                  <a:pt x="1524" y="3435"/>
                </a:lnTo>
                <a:lnTo>
                  <a:pt x="1431" y="3437"/>
                </a:lnTo>
                <a:lnTo>
                  <a:pt x="1350" y="3434"/>
                </a:lnTo>
                <a:lnTo>
                  <a:pt x="1273" y="3425"/>
                </a:lnTo>
                <a:lnTo>
                  <a:pt x="1197" y="3412"/>
                </a:lnTo>
                <a:lnTo>
                  <a:pt x="1124" y="3393"/>
                </a:lnTo>
                <a:lnTo>
                  <a:pt x="1054" y="3370"/>
                </a:lnTo>
                <a:lnTo>
                  <a:pt x="986" y="3342"/>
                </a:lnTo>
                <a:lnTo>
                  <a:pt x="920" y="3310"/>
                </a:lnTo>
                <a:lnTo>
                  <a:pt x="856" y="3274"/>
                </a:lnTo>
                <a:lnTo>
                  <a:pt x="795" y="3234"/>
                </a:lnTo>
                <a:lnTo>
                  <a:pt x="735" y="3190"/>
                </a:lnTo>
                <a:lnTo>
                  <a:pt x="679" y="3143"/>
                </a:lnTo>
                <a:lnTo>
                  <a:pt x="625" y="3092"/>
                </a:lnTo>
                <a:lnTo>
                  <a:pt x="573" y="3040"/>
                </a:lnTo>
                <a:lnTo>
                  <a:pt x="524" y="2984"/>
                </a:lnTo>
                <a:lnTo>
                  <a:pt x="477" y="2927"/>
                </a:lnTo>
                <a:lnTo>
                  <a:pt x="432" y="2867"/>
                </a:lnTo>
                <a:lnTo>
                  <a:pt x="389" y="2805"/>
                </a:lnTo>
                <a:lnTo>
                  <a:pt x="349" y="2742"/>
                </a:lnTo>
                <a:lnTo>
                  <a:pt x="310" y="2679"/>
                </a:lnTo>
                <a:lnTo>
                  <a:pt x="274" y="2613"/>
                </a:lnTo>
                <a:lnTo>
                  <a:pt x="241" y="2547"/>
                </a:lnTo>
                <a:lnTo>
                  <a:pt x="209" y="2480"/>
                </a:lnTo>
                <a:lnTo>
                  <a:pt x="180" y="2412"/>
                </a:lnTo>
                <a:lnTo>
                  <a:pt x="154" y="2345"/>
                </a:lnTo>
                <a:lnTo>
                  <a:pt x="129" y="2278"/>
                </a:lnTo>
                <a:lnTo>
                  <a:pt x="107" y="2211"/>
                </a:lnTo>
                <a:lnTo>
                  <a:pt x="86" y="2145"/>
                </a:lnTo>
                <a:lnTo>
                  <a:pt x="68" y="2080"/>
                </a:lnTo>
                <a:lnTo>
                  <a:pt x="52" y="2016"/>
                </a:lnTo>
                <a:lnTo>
                  <a:pt x="38" y="1954"/>
                </a:lnTo>
                <a:lnTo>
                  <a:pt x="26" y="1893"/>
                </a:lnTo>
                <a:lnTo>
                  <a:pt x="17" y="1834"/>
                </a:lnTo>
                <a:lnTo>
                  <a:pt x="9" y="1778"/>
                </a:lnTo>
                <a:lnTo>
                  <a:pt x="4" y="1723"/>
                </a:lnTo>
                <a:lnTo>
                  <a:pt x="1" y="1672"/>
                </a:lnTo>
                <a:lnTo>
                  <a:pt x="0" y="1623"/>
                </a:lnTo>
                <a:lnTo>
                  <a:pt x="2" y="1559"/>
                </a:lnTo>
                <a:lnTo>
                  <a:pt x="8" y="1494"/>
                </a:lnTo>
                <a:lnTo>
                  <a:pt x="18" y="1428"/>
                </a:lnTo>
                <a:lnTo>
                  <a:pt x="32" y="1362"/>
                </a:lnTo>
                <a:lnTo>
                  <a:pt x="50" y="1295"/>
                </a:lnTo>
                <a:lnTo>
                  <a:pt x="73" y="1227"/>
                </a:lnTo>
                <a:lnTo>
                  <a:pt x="99" y="1158"/>
                </a:lnTo>
                <a:lnTo>
                  <a:pt x="130" y="1091"/>
                </a:lnTo>
                <a:lnTo>
                  <a:pt x="163" y="1023"/>
                </a:lnTo>
                <a:lnTo>
                  <a:pt x="202" y="957"/>
                </a:lnTo>
                <a:lnTo>
                  <a:pt x="244" y="890"/>
                </a:lnTo>
                <a:lnTo>
                  <a:pt x="291" y="825"/>
                </a:lnTo>
                <a:lnTo>
                  <a:pt x="341" y="760"/>
                </a:lnTo>
                <a:lnTo>
                  <a:pt x="396" y="698"/>
                </a:lnTo>
                <a:lnTo>
                  <a:pt x="455" y="637"/>
                </a:lnTo>
                <a:lnTo>
                  <a:pt x="516" y="577"/>
                </a:lnTo>
                <a:lnTo>
                  <a:pt x="583" y="519"/>
                </a:lnTo>
                <a:lnTo>
                  <a:pt x="654" y="464"/>
                </a:lnTo>
                <a:lnTo>
                  <a:pt x="728" y="411"/>
                </a:lnTo>
                <a:lnTo>
                  <a:pt x="807" y="359"/>
                </a:lnTo>
                <a:lnTo>
                  <a:pt x="889" y="312"/>
                </a:lnTo>
                <a:lnTo>
                  <a:pt x="975" y="267"/>
                </a:lnTo>
                <a:lnTo>
                  <a:pt x="1066" y="225"/>
                </a:lnTo>
                <a:lnTo>
                  <a:pt x="1161" y="187"/>
                </a:lnTo>
                <a:lnTo>
                  <a:pt x="1259" y="153"/>
                </a:lnTo>
                <a:lnTo>
                  <a:pt x="1361" y="121"/>
                </a:lnTo>
                <a:lnTo>
                  <a:pt x="1468" y="95"/>
                </a:lnTo>
                <a:lnTo>
                  <a:pt x="1541" y="79"/>
                </a:lnTo>
                <a:lnTo>
                  <a:pt x="1614" y="65"/>
                </a:lnTo>
                <a:lnTo>
                  <a:pt x="1688" y="51"/>
                </a:lnTo>
                <a:lnTo>
                  <a:pt x="1761" y="39"/>
                </a:lnTo>
                <a:lnTo>
                  <a:pt x="1835" y="28"/>
                </a:lnTo>
                <a:lnTo>
                  <a:pt x="1982" y="11"/>
                </a:lnTo>
                <a:lnTo>
                  <a:pt x="2054" y="6"/>
                </a:lnTo>
                <a:lnTo>
                  <a:pt x="2126" y="2"/>
                </a:lnTo>
                <a:lnTo>
                  <a:pt x="2198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000"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Food assurance schemes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37327"/>
            <a:ext cx="6559582" cy="3600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Marine Stewardship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MSC is used to assess if a fishery is well managed and sustainable.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Standard has three core principles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sustainable fish stocks;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minimising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environmental impact;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effective fisheries management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MSC logo can be used on fresh fish counters, packaged fish products and restaurant menus.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 descr="MSC label format vertical and horizont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210" y="2537327"/>
            <a:ext cx="357869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19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Advertising and other point of sale information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520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Advertisements encouraging people to choose certain foods often appear in the media. 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Point of purchase information and product placement are strategies often used to provide information to consumers.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486" y="2571092"/>
            <a:ext cx="4033157" cy="26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0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Factors affecting food choice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54781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Different reasons for choosing food also include:</a:t>
            </a: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time of day and occasion;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food preferences;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social considerations;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environmental considerations;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advertising and other point of sale information.</a:t>
            </a:r>
          </a:p>
          <a:p>
            <a:endParaRPr lang="en-GB" dirty="0"/>
          </a:p>
        </p:txBody>
      </p:sp>
      <p:pic>
        <p:nvPicPr>
          <p:cNvPr id="4" name="Picture 4" descr="C:\Users\fmeek\Dropbox\Images for winter MEI poster\Autumn+Lamb+Pas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414" y="2072392"/>
            <a:ext cx="22987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3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Other sources of information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10652611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are many sources of information to help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when making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food choices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Health;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NHS Choices;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British Nutrition Foundation –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www.nutrition.org.uk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supermarkets, food manufacturers, charities and other groups;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media, i.e. internet, newspapers, radio, magazines and television programmes.</a:t>
            </a:r>
          </a:p>
          <a:p>
            <a:pPr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is important that advice is clear, consistent and correct.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the Information Standards logo.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3657" y="3097917"/>
            <a:ext cx="23114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7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Other sources of information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10369581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Front and back of pack labels are also a good source of information to help make food choices.</a:t>
            </a:r>
          </a:p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Information required on the labels of pre-packed food and drink products: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name of food or drink;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list of ingredients (including additives and allergens);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weight or volume;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date mark;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235" y="3859498"/>
            <a:ext cx="2852952" cy="159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975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Other sources of information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432" y="2571092"/>
            <a:ext cx="7430439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Information required on the labels of pre-packed food and drink </a:t>
            </a:r>
            <a:r>
              <a:rPr lang="en-GB" altLang="en-US" sz="2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products also includes:</a:t>
            </a:r>
          </a:p>
          <a:p>
            <a:r>
              <a:rPr lang="en-GB" altLang="en-US" sz="2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storage </a:t>
            </a: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and preparation conditions;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name and address of the manufacturer, packer or seller;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country of origin and place of provenance;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nutrition information.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871" y="2283798"/>
            <a:ext cx="3750129" cy="25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29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Factors affecting food choice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Individual energy and nutrient needs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15295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The amount of energy and nutrients needed differs between age groups and between males and females.</a:t>
            </a:r>
          </a:p>
          <a:p>
            <a:pPr marL="0" indent="0">
              <a:buFont typeface="Arial" pitchFamily="34" charset="0"/>
              <a:buNone/>
            </a:pPr>
            <a:endParaRPr lang="en-GB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Energy needs also depend on activity levels. </a:t>
            </a:r>
          </a:p>
          <a:p>
            <a:pPr marL="0" indent="0">
              <a:buFont typeface="Arial" pitchFamily="34" charset="0"/>
              <a:buNone/>
            </a:pPr>
            <a:endParaRPr lang="en-GB" altLang="en-US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Athletes, for example, have </a:t>
            </a:r>
            <a:r>
              <a:rPr lang="en-GB" altLang="en-US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much </a:t>
            </a:r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higher energy requirements as they are more physically active.</a:t>
            </a:r>
          </a:p>
          <a:p>
            <a:endParaRPr lang="en-GB" dirty="0"/>
          </a:p>
        </p:txBody>
      </p:sp>
      <p:pic>
        <p:nvPicPr>
          <p:cNvPr id="4" name="Picture 3" descr="C:\Users\Jenny\AppData\Local\Microsoft\Windows\INetCache\IE\EPRO8C7F\chinese-smiling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2178" y="228379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:\Shared\BNF Photographs\iStock Photo Images\People\Sport and active\GB Olymp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2178" y="4371092"/>
            <a:ext cx="2800351" cy="185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8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Diet and health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85410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People may choose the food they eat based on their own or their family’s health concerns or for medical reasons.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This </a:t>
            </a: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could include: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diabetes;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allergies, e.g. nuts;</a:t>
            </a:r>
          </a:p>
          <a:p>
            <a:pPr>
              <a:defRPr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intolerances, e.g. gluten (coeliac disease) or lactose;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vegetarian;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vegan;</a:t>
            </a:r>
          </a:p>
          <a:p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weight loss or gain.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358743" y="5079919"/>
            <a:ext cx="45720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would you find information about potential allergens in food?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is this important? </a:t>
            </a:r>
          </a:p>
        </p:txBody>
      </p:sp>
      <p:pic>
        <p:nvPicPr>
          <p:cNvPr id="5" name="Picture 4" descr="S:\Shared\BNF Photographs\iStock Photo Images\Foods and drinks\Nuts and seeds\Nu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7650" y="1724316"/>
            <a:ext cx="1130127" cy="169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:\Shared\BNF Photographs\iStock Photo Images\Foods and drinks\Meat, fish, eggs, tofu\Beancurd_Tof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7046" y="3520147"/>
            <a:ext cx="2024062" cy="13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Religion and culture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03124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Food is an important part of observance for many different religious beliefs and cultures.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over the world many people choose to eat or avoid certain foods according to their religious beliefs.</a:t>
            </a:r>
          </a:p>
          <a:p>
            <a:endParaRPr lang="en-GB" dirty="0"/>
          </a:p>
        </p:txBody>
      </p:sp>
      <p:pic>
        <p:nvPicPr>
          <p:cNvPr id="4" name="Picture 4" descr="S:\Shared\BNF Photographs\iStock Photo Images\Seasonal\iStock_00001724349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718" y="1923798"/>
            <a:ext cx="178911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:\Shared\BNF Photographs\iStock Photo Images\Seasonal\iStock_000018963926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718" y="4371092"/>
            <a:ext cx="178911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Religion and culture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522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Religions and beliefs which have particular food restrictions or celebrations involving food include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Christianity;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Islam;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Hinduism;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Judaism</a:t>
            </a:r>
            <a:r>
              <a:rPr lang="en-GB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;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Sikhism;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Buddhism;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Seventh-day Adventist Church;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Rastafari Movement.</a:t>
            </a:r>
          </a:p>
          <a:p>
            <a:endParaRPr lang="en-GB" dirty="0"/>
          </a:p>
        </p:txBody>
      </p:sp>
      <p:pic>
        <p:nvPicPr>
          <p:cNvPr id="4" name="Picture 6" descr="https://shaggyley.files.wordpress.com/2013/04/food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6914" y="2283798"/>
            <a:ext cx="272846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Jenny\AppData\Local\Microsoft\Windows\INetCache\IE\0RYEYTLC\Seder_Plate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6914" y="4371092"/>
            <a:ext cx="2728468" cy="18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Cost of food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8210" cy="3600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The cost of food and money available will influence people’s food choices.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If money is limited, people may choose to buy more basic items.  Luxury items might then used for special occasions.</a:t>
            </a:r>
          </a:p>
          <a:p>
            <a:pPr marL="0" indent="0">
              <a:buFont typeface="Arial" pitchFamily="34" charset="0"/>
              <a:buNone/>
            </a:pPr>
            <a:endParaRPr lang="en-GB" altLang="en-US" sz="2000" dirty="0">
              <a:ea typeface="ヒラギノ角ゴ Pro W3" charset="-128"/>
            </a:endParaRPr>
          </a:p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Food prepared at home is often cheaper than eating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buying take-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aways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ready prepared food.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702" y="2448909"/>
            <a:ext cx="3649405" cy="24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Food availability</a:t>
            </a:r>
            <a:br>
              <a:rPr lang="en-GB" alt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3480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Most foods are grown in a particular season of the year, e.g. strawberries are harvested in summer. These are called ‘seasonal foods’.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Buying foods when they are in season will often ensure the food price is lower.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Technology and the importation of food, however, has allowed food to be available all year round. 	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Frozen foods such as vegetables are a great alternative to fresh, if they are unavailable.</a:t>
            </a:r>
            <a:endParaRPr lang="en-US" altLang="en-US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29" y="3585466"/>
            <a:ext cx="3513058" cy="2237266"/>
          </a:xfrm>
          <a:prstGeom prst="rect">
            <a:avLst/>
          </a:prstGeom>
        </p:spPr>
      </p:pic>
      <p:pic>
        <p:nvPicPr>
          <p:cNvPr id="5" name="Picture 4" descr="MPj043643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5114" y="1817607"/>
            <a:ext cx="2607806" cy="196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73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1732</Words>
  <Application>Microsoft Office PowerPoint</Application>
  <PresentationFormat>Custom</PresentationFormat>
  <Paragraphs>197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Custom Design</vt:lpstr>
      <vt:lpstr>1_Custom Design</vt:lpstr>
      <vt:lpstr>3_Custom Design</vt:lpstr>
      <vt:lpstr>Factors affecting food choice</vt:lpstr>
      <vt:lpstr>Factors affecting food choice</vt:lpstr>
      <vt:lpstr>Factors affecting food choice</vt:lpstr>
      <vt:lpstr>Individual energy and nutrient needs</vt:lpstr>
      <vt:lpstr>Diet and health</vt:lpstr>
      <vt:lpstr>Religion and culture</vt:lpstr>
      <vt:lpstr>Religion and culture</vt:lpstr>
      <vt:lpstr>Cost of food</vt:lpstr>
      <vt:lpstr>Food availability </vt:lpstr>
      <vt:lpstr>Time of day and occasion</vt:lpstr>
      <vt:lpstr>Food preferences</vt:lpstr>
      <vt:lpstr>Social and economic considerations</vt:lpstr>
      <vt:lpstr>Social and economic considerations</vt:lpstr>
      <vt:lpstr>Social and economic considerations</vt:lpstr>
      <vt:lpstr>Social and economic considerations</vt:lpstr>
      <vt:lpstr>Environmental and ethical considerations</vt:lpstr>
      <vt:lpstr>Environmental and ethical considerations</vt:lpstr>
      <vt:lpstr>Environmental and ethical considerations</vt:lpstr>
      <vt:lpstr>Food provenance</vt:lpstr>
      <vt:lpstr>Food provenance</vt:lpstr>
      <vt:lpstr>Food provenance</vt:lpstr>
      <vt:lpstr>Food provenance</vt:lpstr>
      <vt:lpstr>Food provenance</vt:lpstr>
      <vt:lpstr>Food provenance</vt:lpstr>
      <vt:lpstr>Food provenance</vt:lpstr>
      <vt:lpstr>Food assurance schemes</vt:lpstr>
      <vt:lpstr>Food assurance schemes </vt:lpstr>
      <vt:lpstr>Food assurance schemes </vt:lpstr>
      <vt:lpstr>Advertising and other point of sale information</vt:lpstr>
      <vt:lpstr>Other sources of information</vt:lpstr>
      <vt:lpstr>Other sources of information</vt:lpstr>
      <vt:lpstr>Other sources of information</vt:lpstr>
      <vt:lpstr>Factors affecting food choice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Katy</cp:lastModifiedBy>
  <cp:revision>39</cp:revision>
  <dcterms:created xsi:type="dcterms:W3CDTF">2018-10-10T09:22:08Z</dcterms:created>
  <dcterms:modified xsi:type="dcterms:W3CDTF">2020-04-28T14:13:57Z</dcterms:modified>
</cp:coreProperties>
</file>